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76" r:id="rId1"/>
  </p:sldMasterIdLst>
  <p:sldIdLst>
    <p:sldId id="283" r:id="rId2"/>
    <p:sldId id="257" r:id="rId3"/>
    <p:sldId id="286" r:id="rId4"/>
    <p:sldId id="284" r:id="rId5"/>
    <p:sldId id="285" r:id="rId6"/>
    <p:sldId id="28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843" y="4665382"/>
            <a:ext cx="6191157" cy="83371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s-ES_tradnl" dirty="0" smtClean="0"/>
              <a:t>Dr. Juan </a:t>
            </a:r>
            <a:r>
              <a:rPr lang="es-ES_tradnl" dirty="0" err="1" smtClean="0"/>
              <a:t>Fco</a:t>
            </a:r>
            <a:r>
              <a:rPr lang="es-ES_tradnl" dirty="0" smtClean="0"/>
              <a:t>. Rodr</a:t>
            </a:r>
            <a:r>
              <a:rPr lang="es-ES_tradnl" dirty="0" smtClean="0"/>
              <a:t>íguez Moreno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1352" y="5500658"/>
            <a:ext cx="6191157" cy="885825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Unidad de Tumores Genitourinario, </a:t>
            </a:r>
          </a:p>
          <a:p>
            <a:pPr lvl="0"/>
            <a:r>
              <a:rPr lang="es-ES_tradnl" dirty="0" smtClean="0"/>
              <a:t>Ginecol</a:t>
            </a:r>
            <a:r>
              <a:rPr lang="es-ES_tradnl" dirty="0" smtClean="0"/>
              <a:t>ógicos y Cáncer de Piel</a:t>
            </a:r>
            <a:endParaRPr lang="es-ES_tradnl" dirty="0" smtClean="0"/>
          </a:p>
        </p:txBody>
      </p:sp>
      <p:sp>
        <p:nvSpPr>
          <p:cNvPr id="8" name="Rectangle 7"/>
          <p:cNvSpPr/>
          <p:nvPr/>
        </p:nvSpPr>
        <p:spPr>
          <a:xfrm>
            <a:off x="239805" y="473154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39805" y="3461546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Captura de pantalla 2015-11-25 a la(s) 17.57.48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21333" r="15694" b="37333"/>
          <a:stretch/>
        </p:blipFill>
        <p:spPr>
          <a:xfrm>
            <a:off x="139700" y="114299"/>
            <a:ext cx="8890000" cy="3347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2100" y="5609940"/>
            <a:ext cx="1160718" cy="116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821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46694"/>
            <a:ext cx="7556313" cy="857233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8115715" y="282574"/>
            <a:ext cx="91440" cy="82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6578" y="5496661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058660-B550-764E-B1AC-64DC7205569C}" type="datetimeFigureOut">
              <a:rPr lang="en-US" smtClean="0"/>
              <a:t>25/11/15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A1184FE-1648-2242-A4E2-9FE4E4C127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788" r:id="rId12"/>
    <p:sldLayoutId id="2147484789" r:id="rId13"/>
    <p:sldLayoutId id="2147484790" r:id="rId14"/>
    <p:sldLayoutId id="2147484791" r:id="rId15"/>
    <p:sldLayoutId id="2147484792" r:id="rId16"/>
    <p:sldLayoutId id="2147484793" r:id="rId17"/>
    <p:sldLayoutId id="2147484794" r:id="rId18"/>
    <p:sldLayoutId id="2147484795" r:id="rId19"/>
    <p:sldLayoutId id="214748479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52843" y="4665382"/>
            <a:ext cx="6191157" cy="83371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s-ES_tradnl" dirty="0" smtClean="0"/>
              <a:t>Dr. Juan </a:t>
            </a:r>
            <a:r>
              <a:rPr lang="es-ES_tradnl" dirty="0" err="1" smtClean="0"/>
              <a:t>Fco</a:t>
            </a:r>
            <a:r>
              <a:rPr lang="es-ES_tradnl" dirty="0" smtClean="0"/>
              <a:t>. Rodr</a:t>
            </a:r>
            <a:r>
              <a:rPr lang="es-ES_tradnl" dirty="0" smtClean="0"/>
              <a:t>íguez Moreno</a:t>
            </a:r>
            <a:endParaRPr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1352" y="5500658"/>
            <a:ext cx="6191157" cy="885825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Unidad de Tumores Genitourinarios, </a:t>
            </a:r>
          </a:p>
          <a:p>
            <a:pPr lvl="0"/>
            <a:r>
              <a:rPr lang="es-ES_tradnl" dirty="0" smtClean="0"/>
              <a:t>Ginecol</a:t>
            </a:r>
            <a:r>
              <a:rPr lang="es-ES_tradnl" dirty="0" smtClean="0"/>
              <a:t>ógicos y Cáncer de Piel</a:t>
            </a:r>
            <a:endParaRPr lang="es-ES_tradnl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2343" y="3700182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 smtClean="0"/>
              <a:t>C</a:t>
            </a:r>
            <a:r>
              <a:rPr lang="es-ES_tradnl" sz="4000" b="1" dirty="0" smtClean="0"/>
              <a:t>ÁNCER TESTICULAR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05484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296" r="24861" b="16667"/>
          <a:stretch/>
        </p:blipFill>
        <p:spPr>
          <a:xfrm>
            <a:off x="2336800" y="1947936"/>
            <a:ext cx="6616700" cy="4757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2190"/>
            <a:ext cx="7556313" cy="660363"/>
          </a:xfrm>
        </p:spPr>
        <p:txBody>
          <a:bodyPr/>
          <a:lstStyle/>
          <a:p>
            <a:pPr algn="r"/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 Testicular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30" y="1138930"/>
            <a:ext cx="8546720" cy="523638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El </a:t>
            </a:r>
            <a:r>
              <a:rPr lang="en-US" dirty="0" err="1" smtClean="0"/>
              <a:t>test</a:t>
            </a:r>
            <a:r>
              <a:rPr lang="en-US" dirty="0" err="1" smtClean="0"/>
              <a:t>ículo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Función</a:t>
            </a:r>
            <a:r>
              <a:rPr lang="en-US" dirty="0" smtClean="0"/>
              <a:t> </a:t>
            </a:r>
            <a:r>
              <a:rPr lang="en-US" dirty="0" err="1" smtClean="0"/>
              <a:t>reproductora</a:t>
            </a:r>
            <a:endParaRPr lang="en-US" dirty="0" smtClean="0"/>
          </a:p>
          <a:p>
            <a:pPr lvl="1" algn="just"/>
            <a:r>
              <a:rPr lang="en-US" dirty="0" err="1" smtClean="0"/>
              <a:t>Función</a:t>
            </a:r>
            <a:r>
              <a:rPr lang="en-US" dirty="0" smtClean="0"/>
              <a:t> </a:t>
            </a:r>
            <a:r>
              <a:rPr lang="en-US" dirty="0" err="1" smtClean="0"/>
              <a:t>endocrina</a:t>
            </a:r>
            <a:endParaRPr lang="en-US" dirty="0"/>
          </a:p>
          <a:p>
            <a:pPr marL="228600" lvl="1" indent="0" algn="just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smtClean="0"/>
              <a:t>(</a:t>
            </a:r>
            <a:r>
              <a:rPr lang="en-US" sz="1400" dirty="0" err="1" smtClean="0"/>
              <a:t>Células</a:t>
            </a:r>
            <a:r>
              <a:rPr lang="en-US" sz="1400" dirty="0" smtClean="0"/>
              <a:t> </a:t>
            </a:r>
            <a:r>
              <a:rPr lang="en-US" sz="1400" dirty="0" err="1" smtClean="0"/>
              <a:t>Leydig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407400" y="1947936"/>
            <a:ext cx="736600" cy="884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2950" y="2070100"/>
            <a:ext cx="4585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53650" y="5943600"/>
            <a:ext cx="4585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8450" y="6350000"/>
            <a:ext cx="12078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3000" y="32766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</a:t>
            </a:r>
            <a:r>
              <a:rPr lang="en-US" sz="1000" dirty="0" err="1" smtClean="0"/>
              <a:t>élulas</a:t>
            </a:r>
            <a:r>
              <a:rPr lang="en-US" sz="1000" dirty="0" smtClean="0"/>
              <a:t> </a:t>
            </a:r>
            <a:r>
              <a:rPr lang="en-US" sz="1000" dirty="0" err="1" smtClean="0"/>
              <a:t>germinales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85100" y="36576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Espermatozoides</a:t>
            </a:r>
            <a:r>
              <a:rPr lang="en-US" sz="1000" dirty="0" smtClean="0"/>
              <a:t> en </a:t>
            </a:r>
            <a:r>
              <a:rPr lang="en-US" sz="1000" dirty="0" err="1" smtClean="0"/>
              <a:t>formaci</a:t>
            </a:r>
            <a:r>
              <a:rPr lang="en-US" sz="1000" dirty="0" err="1" smtClean="0"/>
              <a:t>ón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830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4381500"/>
            <a:ext cx="1244600" cy="71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2190"/>
            <a:ext cx="7556313" cy="660363"/>
          </a:xfrm>
        </p:spPr>
        <p:txBody>
          <a:bodyPr/>
          <a:lstStyle/>
          <a:p>
            <a:pPr algn="r"/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 Testicular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30" y="1329430"/>
            <a:ext cx="8546720" cy="523638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El cáncer de testículo es el tumor más frecuente en hombres entre los 15 y los 35 años</a:t>
            </a:r>
            <a:r>
              <a:rPr lang="es-ES" dirty="0"/>
              <a:t> </a:t>
            </a:r>
            <a:endParaRPr lang="en-US" dirty="0" smtClean="0"/>
          </a:p>
          <a:p>
            <a:pPr lvl="1" algn="just"/>
            <a:r>
              <a:rPr lang="en-US" dirty="0" smtClean="0"/>
              <a:t>800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/</a:t>
            </a:r>
            <a:r>
              <a:rPr lang="en-US" dirty="0" err="1" smtClean="0"/>
              <a:t>año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aprox</a:t>
            </a:r>
            <a:r>
              <a:rPr lang="en-US" dirty="0" smtClean="0"/>
              <a:t>.</a:t>
            </a:r>
            <a:endParaRPr lang="en-US" dirty="0" smtClean="0"/>
          </a:p>
          <a:p>
            <a:pPr lvl="1" algn="just"/>
            <a:r>
              <a:rPr lang="en-US" dirty="0" smtClean="0"/>
              <a:t>9/10 </a:t>
            </a:r>
            <a:r>
              <a:rPr lang="en-US" dirty="0" err="1" smtClean="0"/>
              <a:t>tumores</a:t>
            </a:r>
            <a:r>
              <a:rPr lang="en-US" dirty="0" smtClean="0"/>
              <a:t>: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Germinales</a:t>
            </a:r>
            <a:endParaRPr lang="en-US" dirty="0"/>
          </a:p>
          <a:p>
            <a:pPr marL="228600" lvl="1" indent="0" algn="just">
              <a:buNone/>
            </a:pPr>
            <a:endParaRPr lang="en-US" sz="1400" dirty="0" smtClean="0"/>
          </a:p>
          <a:p>
            <a:pPr algn="just"/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n-US" dirty="0" smtClean="0"/>
          </a:p>
          <a:p>
            <a:pPr lvl="1" algn="just"/>
            <a:r>
              <a:rPr lang="en-US" dirty="0" err="1" smtClean="0"/>
              <a:t>Criptorquidia</a:t>
            </a:r>
            <a:endParaRPr lang="en-US" dirty="0" smtClean="0"/>
          </a:p>
          <a:p>
            <a:pPr lvl="1" algn="just"/>
            <a:r>
              <a:rPr lang="en-US" dirty="0" smtClean="0"/>
              <a:t>Hernias </a:t>
            </a:r>
            <a:r>
              <a:rPr lang="en-US" dirty="0" err="1" smtClean="0"/>
              <a:t>inguinales</a:t>
            </a:r>
            <a:r>
              <a:rPr lang="en-US" dirty="0" smtClean="0"/>
              <a:t> en la </a:t>
            </a:r>
            <a:r>
              <a:rPr lang="en-US" dirty="0" err="1" smtClean="0"/>
              <a:t>infancia</a:t>
            </a:r>
            <a:endParaRPr lang="en-US" dirty="0" smtClean="0"/>
          </a:p>
          <a:p>
            <a:pPr lvl="1" algn="just"/>
            <a:r>
              <a:rPr lang="en-US" dirty="0" err="1" smtClean="0"/>
              <a:t>Herencia</a:t>
            </a:r>
            <a:r>
              <a:rPr lang="en-US" dirty="0" smtClean="0"/>
              <a:t>?? </a:t>
            </a:r>
            <a:r>
              <a:rPr lang="en-US" i="1" dirty="0" smtClean="0"/>
              <a:t>(</a:t>
            </a:r>
            <a:r>
              <a:rPr lang="en-US" i="1" dirty="0" err="1" smtClean="0"/>
              <a:t>Riesgo</a:t>
            </a:r>
            <a:r>
              <a:rPr lang="en-US" i="1" dirty="0" smtClean="0"/>
              <a:t> x10 en </a:t>
            </a:r>
            <a:r>
              <a:rPr lang="en-US" i="1" dirty="0" err="1" smtClean="0"/>
              <a:t>familiares</a:t>
            </a:r>
            <a:r>
              <a:rPr lang="en-US" i="1" dirty="0" smtClean="0"/>
              <a:t> de primer </a:t>
            </a:r>
            <a:r>
              <a:rPr lang="en-US" i="1" dirty="0" err="1" smtClean="0"/>
              <a:t>grado</a:t>
            </a:r>
            <a:r>
              <a:rPr lang="en-US" i="1" dirty="0" smtClean="0"/>
              <a:t>)</a:t>
            </a:r>
            <a:endParaRPr lang="en-US" i="1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No screening </a:t>
            </a:r>
            <a:r>
              <a:rPr lang="en-US" dirty="0" err="1" smtClean="0"/>
              <a:t>establecido</a:t>
            </a:r>
            <a:r>
              <a:rPr lang="en-US" dirty="0" smtClean="0"/>
              <a:t>. </a:t>
            </a:r>
            <a:r>
              <a:rPr lang="en-US" dirty="0" err="1" smtClean="0"/>
              <a:t>Educaci</a:t>
            </a:r>
            <a:r>
              <a:rPr lang="en-US" dirty="0" err="1" smtClean="0"/>
              <a:t>ón</a:t>
            </a:r>
            <a:r>
              <a:rPr lang="en-US" dirty="0" smtClean="0"/>
              <a:t> sanitaria??</a:t>
            </a:r>
          </a:p>
          <a:p>
            <a:pPr algn="just"/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pronóstico</a:t>
            </a:r>
            <a:endParaRPr lang="en-US" dirty="0" smtClean="0"/>
          </a:p>
        </p:txBody>
      </p:sp>
      <p:pic>
        <p:nvPicPr>
          <p:cNvPr id="5" name="Picture 4" descr="auto-examen-testicular-456x3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50" y="5021846"/>
            <a:ext cx="2057400" cy="13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3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2190"/>
            <a:ext cx="7556313" cy="660363"/>
          </a:xfrm>
        </p:spPr>
        <p:txBody>
          <a:bodyPr/>
          <a:lstStyle/>
          <a:p>
            <a:pPr algn="r"/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 Testicular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30" y="1329430"/>
            <a:ext cx="8546720" cy="5236386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El cáncer de testículo es el tumor más frecuente en hombres entre los 15 y los 35 años</a:t>
            </a:r>
            <a:r>
              <a:rPr lang="es-ES" dirty="0"/>
              <a:t> </a:t>
            </a:r>
            <a:endParaRPr lang="en-US" dirty="0" smtClean="0"/>
          </a:p>
          <a:p>
            <a:pPr lvl="1" algn="just"/>
            <a:r>
              <a:rPr lang="en-US" dirty="0" smtClean="0"/>
              <a:t>800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/</a:t>
            </a:r>
            <a:r>
              <a:rPr lang="en-US" dirty="0" err="1" smtClean="0"/>
              <a:t>año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aprox</a:t>
            </a:r>
            <a:r>
              <a:rPr lang="en-US" dirty="0" smtClean="0"/>
              <a:t>.</a:t>
            </a:r>
            <a:endParaRPr lang="en-US" dirty="0" smtClean="0"/>
          </a:p>
          <a:p>
            <a:pPr lvl="1" algn="just"/>
            <a:r>
              <a:rPr lang="en-US" dirty="0" smtClean="0"/>
              <a:t>9/10 </a:t>
            </a:r>
            <a:r>
              <a:rPr lang="en-US" dirty="0" err="1" smtClean="0"/>
              <a:t>tumores</a:t>
            </a:r>
            <a:r>
              <a:rPr lang="en-US" dirty="0" smtClean="0"/>
              <a:t>: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Germinales</a:t>
            </a:r>
            <a:endParaRPr lang="en-US" dirty="0"/>
          </a:p>
          <a:p>
            <a:pPr marL="228600" lvl="1" indent="0" algn="just">
              <a:buNone/>
            </a:pPr>
            <a:endParaRPr lang="en-US" sz="1400" dirty="0" smtClean="0"/>
          </a:p>
          <a:p>
            <a:pPr algn="just"/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n-US" dirty="0" smtClean="0"/>
          </a:p>
          <a:p>
            <a:pPr lvl="1" algn="just"/>
            <a:r>
              <a:rPr lang="en-US" dirty="0" err="1" smtClean="0"/>
              <a:t>Criptorquidia</a:t>
            </a:r>
            <a:endParaRPr lang="en-US" dirty="0" smtClean="0"/>
          </a:p>
          <a:p>
            <a:pPr lvl="1" algn="just"/>
            <a:r>
              <a:rPr lang="en-US" dirty="0" smtClean="0"/>
              <a:t>Hernias </a:t>
            </a:r>
            <a:r>
              <a:rPr lang="en-US" dirty="0" err="1" smtClean="0"/>
              <a:t>inguinales</a:t>
            </a:r>
            <a:r>
              <a:rPr lang="en-US" dirty="0" smtClean="0"/>
              <a:t> en la </a:t>
            </a:r>
            <a:r>
              <a:rPr lang="en-US" dirty="0" err="1" smtClean="0"/>
              <a:t>infancia</a:t>
            </a:r>
            <a:endParaRPr lang="en-US" dirty="0" smtClean="0"/>
          </a:p>
          <a:p>
            <a:pPr lvl="1" algn="just"/>
            <a:r>
              <a:rPr lang="en-US" dirty="0" err="1" smtClean="0"/>
              <a:t>Herencia</a:t>
            </a:r>
            <a:r>
              <a:rPr lang="en-US" dirty="0" smtClean="0"/>
              <a:t>?? </a:t>
            </a:r>
            <a:r>
              <a:rPr lang="en-US" i="1" dirty="0" smtClean="0"/>
              <a:t>(</a:t>
            </a:r>
            <a:r>
              <a:rPr lang="en-US" i="1" dirty="0" err="1" smtClean="0"/>
              <a:t>Riesgo</a:t>
            </a:r>
            <a:r>
              <a:rPr lang="en-US" i="1" dirty="0" smtClean="0"/>
              <a:t> x10 en </a:t>
            </a:r>
            <a:r>
              <a:rPr lang="en-US" i="1" dirty="0" err="1" smtClean="0"/>
              <a:t>familiares</a:t>
            </a:r>
            <a:r>
              <a:rPr lang="en-US" i="1" dirty="0" smtClean="0"/>
              <a:t> de primer </a:t>
            </a:r>
            <a:r>
              <a:rPr lang="en-US" i="1" dirty="0" err="1" smtClean="0"/>
              <a:t>grado</a:t>
            </a:r>
            <a:r>
              <a:rPr lang="en-US" i="1" dirty="0" smtClean="0"/>
              <a:t>)</a:t>
            </a:r>
            <a:endParaRPr lang="en-US" i="1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No screening </a:t>
            </a:r>
            <a:r>
              <a:rPr lang="en-US" dirty="0" err="1" smtClean="0"/>
              <a:t>establecido</a:t>
            </a:r>
            <a:r>
              <a:rPr lang="en-US" dirty="0" smtClean="0"/>
              <a:t>. </a:t>
            </a:r>
            <a:r>
              <a:rPr lang="en-US" dirty="0" err="1" smtClean="0"/>
              <a:t>Educaci</a:t>
            </a:r>
            <a:r>
              <a:rPr lang="en-US" dirty="0" err="1" smtClean="0"/>
              <a:t>ón</a:t>
            </a:r>
            <a:r>
              <a:rPr lang="en-US" dirty="0" smtClean="0"/>
              <a:t> sanitaria??</a:t>
            </a:r>
          </a:p>
          <a:p>
            <a:pPr algn="just"/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pronóstico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992" y="3594100"/>
            <a:ext cx="2446108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47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2190"/>
            <a:ext cx="7556313" cy="660363"/>
          </a:xfrm>
        </p:spPr>
        <p:txBody>
          <a:bodyPr/>
          <a:lstStyle/>
          <a:p>
            <a:pPr algn="r"/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 Testicular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30" y="1329430"/>
            <a:ext cx="8546720" cy="5236386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Principal motivo de consulta: </a:t>
            </a:r>
            <a:r>
              <a:rPr lang="es-ES_tradnl" i="1" dirty="0" err="1" smtClean="0"/>
              <a:t>Autopalpaci</a:t>
            </a:r>
            <a:r>
              <a:rPr lang="es-ES_tradnl" i="1" dirty="0" err="1" smtClean="0"/>
              <a:t>ón</a:t>
            </a:r>
            <a:r>
              <a:rPr lang="es-ES_tradnl" i="1" dirty="0" smtClean="0"/>
              <a:t> nódulo testicular</a:t>
            </a:r>
          </a:p>
          <a:p>
            <a:pPr lvl="1" algn="just"/>
            <a:r>
              <a:rPr lang="es-ES_tradnl" i="1" dirty="0" smtClean="0"/>
              <a:t>Dolor lumbar</a:t>
            </a:r>
          </a:p>
          <a:p>
            <a:pPr lvl="1" algn="just"/>
            <a:r>
              <a:rPr lang="es-ES_tradnl" i="1" dirty="0" smtClean="0"/>
              <a:t>Tos</a:t>
            </a:r>
          </a:p>
          <a:p>
            <a:pPr lvl="1" algn="just"/>
            <a:r>
              <a:rPr lang="en-US" i="1" dirty="0" err="1" smtClean="0"/>
              <a:t>Síntomas</a:t>
            </a:r>
            <a:r>
              <a:rPr lang="en-US" i="1" dirty="0" smtClean="0"/>
              <a:t> </a:t>
            </a:r>
            <a:r>
              <a:rPr lang="en-US" i="1" dirty="0" err="1" smtClean="0"/>
              <a:t>neurológicos</a:t>
            </a:r>
            <a:endParaRPr lang="en-US" i="1" dirty="0" smtClean="0"/>
          </a:p>
          <a:p>
            <a:pPr lvl="1" algn="just"/>
            <a:r>
              <a:rPr lang="en-US" i="1" dirty="0" err="1" smtClean="0"/>
              <a:t>Ginecomastia</a:t>
            </a:r>
            <a:endParaRPr lang="en-US" sz="1400" dirty="0" smtClean="0"/>
          </a:p>
          <a:p>
            <a:pPr algn="just"/>
            <a:r>
              <a:rPr lang="en-US" dirty="0" err="1" smtClean="0"/>
              <a:t>Causa</a:t>
            </a:r>
            <a:r>
              <a:rPr lang="en-US" dirty="0" smtClean="0"/>
              <a:t> </a:t>
            </a:r>
            <a:r>
              <a:rPr lang="en-US" dirty="0" err="1" smtClean="0"/>
              <a:t>desconocida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1130" y="3882046"/>
            <a:ext cx="8546720" cy="310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b="1" u="sng" dirty="0" smtClean="0"/>
              <a:t>CLASIFICACI</a:t>
            </a:r>
            <a:r>
              <a:rPr lang="es-ES_tradnl" b="1" u="sng" dirty="0" smtClean="0"/>
              <a:t>ÓN:</a:t>
            </a:r>
          </a:p>
          <a:p>
            <a:pPr algn="just"/>
            <a:r>
              <a:rPr lang="es-ES_tradnl" i="1" dirty="0" smtClean="0"/>
              <a:t>SEMINOMA</a:t>
            </a:r>
          </a:p>
          <a:p>
            <a:pPr algn="just"/>
            <a:r>
              <a:rPr lang="es-ES_tradnl" i="1" dirty="0" smtClean="0"/>
              <a:t>NO SEMINOMA</a:t>
            </a:r>
          </a:p>
          <a:p>
            <a:pPr lvl="1" algn="just"/>
            <a:r>
              <a:rPr lang="es-ES_tradnl" i="1" dirty="0" smtClean="0"/>
              <a:t>Carcinoma Embrionario</a:t>
            </a:r>
          </a:p>
          <a:p>
            <a:pPr lvl="1" algn="just"/>
            <a:r>
              <a:rPr lang="es-ES_tradnl" i="1" dirty="0" err="1" smtClean="0"/>
              <a:t>Coriocarcinoma</a:t>
            </a:r>
            <a:endParaRPr lang="es-ES_tradnl" i="1" dirty="0" smtClean="0"/>
          </a:p>
          <a:p>
            <a:pPr lvl="1" algn="just"/>
            <a:r>
              <a:rPr lang="en-US" i="1" dirty="0" smtClean="0"/>
              <a:t>Tumor del </a:t>
            </a:r>
            <a:r>
              <a:rPr lang="en-US" i="1" dirty="0" err="1" smtClean="0"/>
              <a:t>seno</a:t>
            </a:r>
            <a:r>
              <a:rPr lang="en-US" i="1" dirty="0" smtClean="0"/>
              <a:t> </a:t>
            </a:r>
            <a:r>
              <a:rPr lang="en-US" i="1" dirty="0" err="1" smtClean="0"/>
              <a:t>endodérmico</a:t>
            </a:r>
            <a:endParaRPr lang="en-US" i="1" dirty="0" smtClean="0"/>
          </a:p>
          <a:p>
            <a:pPr lvl="1" algn="just"/>
            <a:r>
              <a:rPr lang="en-US" i="1" dirty="0" err="1" smtClean="0"/>
              <a:t>Teratoma</a:t>
            </a: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806" y="1727200"/>
            <a:ext cx="2380044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6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2190"/>
            <a:ext cx="7556313" cy="660363"/>
          </a:xfrm>
        </p:spPr>
        <p:txBody>
          <a:bodyPr/>
          <a:lstStyle/>
          <a:p>
            <a:pPr algn="r"/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 Testicular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30" y="1329430"/>
            <a:ext cx="8546720" cy="5185670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ESTUDIOS DIAGN</a:t>
            </a:r>
            <a:r>
              <a:rPr lang="es-ES_tradnl" dirty="0" smtClean="0"/>
              <a:t>ÓSTICOS</a:t>
            </a:r>
          </a:p>
          <a:p>
            <a:pPr lvl="1" algn="just"/>
            <a:r>
              <a:rPr lang="es-ES_tradnl" dirty="0" smtClean="0"/>
              <a:t>Marcadores Tumorales: Alfa-</a:t>
            </a:r>
            <a:r>
              <a:rPr lang="es-ES_tradnl" dirty="0" err="1" smtClean="0"/>
              <a:t>fetoproteína</a:t>
            </a:r>
            <a:r>
              <a:rPr lang="es-ES_tradnl" dirty="0" smtClean="0"/>
              <a:t>, Beta-HCG, LDH</a:t>
            </a:r>
          </a:p>
          <a:p>
            <a:pPr lvl="1" algn="just"/>
            <a:r>
              <a:rPr lang="es-ES_tradnl" dirty="0" smtClean="0"/>
              <a:t>Ecografía testicular</a:t>
            </a:r>
          </a:p>
          <a:p>
            <a:pPr lvl="1" algn="just"/>
            <a:r>
              <a:rPr lang="es-ES_tradnl" dirty="0" smtClean="0"/>
              <a:t>TC, PET, RM, Gammagrafía ósea, etc. </a:t>
            </a:r>
          </a:p>
          <a:p>
            <a:pPr lvl="1" algn="just"/>
            <a:endParaRPr lang="es-ES_tradnl" dirty="0" smtClean="0"/>
          </a:p>
          <a:p>
            <a:pPr algn="just"/>
            <a:r>
              <a:rPr lang="es-ES_tradnl" dirty="0" smtClean="0"/>
              <a:t>ESTADIOS:</a:t>
            </a:r>
          </a:p>
          <a:p>
            <a:pPr lvl="1" algn="just"/>
            <a:r>
              <a:rPr lang="es-ES_tradnl" dirty="0" smtClean="0"/>
              <a:t>I: Localizado en el testículo (Presentación más habitual)</a:t>
            </a:r>
          </a:p>
          <a:p>
            <a:pPr lvl="1" algn="just"/>
            <a:r>
              <a:rPr lang="es-ES_tradnl" dirty="0" smtClean="0"/>
              <a:t>II: Afectación ganglios retroperitoneales</a:t>
            </a:r>
          </a:p>
          <a:p>
            <a:pPr lvl="1" algn="just"/>
            <a:r>
              <a:rPr lang="es-ES_tradnl" dirty="0" smtClean="0"/>
              <a:t>III: Metástasis a distancia</a:t>
            </a:r>
          </a:p>
          <a:p>
            <a:pPr algn="just"/>
            <a:r>
              <a:rPr lang="es-ES_tradnl" dirty="0" smtClean="0"/>
              <a:t>FACTORES PRONÓSTICOS</a:t>
            </a:r>
          </a:p>
          <a:p>
            <a:pPr lvl="1" algn="just"/>
            <a:r>
              <a:rPr lang="es-ES_tradnl" dirty="0" smtClean="0"/>
              <a:t>Niveles de marcadores tumorales?</a:t>
            </a:r>
          </a:p>
          <a:p>
            <a:pPr lvl="1" algn="just"/>
            <a:r>
              <a:rPr lang="en-US" dirty="0" err="1" smtClean="0"/>
              <a:t>Metástasis</a:t>
            </a:r>
            <a:r>
              <a:rPr lang="en-US" dirty="0" smtClean="0"/>
              <a:t> a </a:t>
            </a:r>
            <a:r>
              <a:rPr lang="en-US" dirty="0" err="1" smtClean="0"/>
              <a:t>distancia</a:t>
            </a:r>
            <a:r>
              <a:rPr lang="en-US" dirty="0" smtClean="0"/>
              <a:t>? </a:t>
            </a:r>
            <a:r>
              <a:rPr lang="en-US" dirty="0" err="1" smtClean="0"/>
              <a:t>Localización</a:t>
            </a:r>
            <a:r>
              <a:rPr lang="en-US" dirty="0" smtClean="0"/>
              <a:t> </a:t>
            </a:r>
            <a:r>
              <a:rPr lang="en-US" dirty="0" err="1" smtClean="0"/>
              <a:t>extrapulmonar</a:t>
            </a:r>
            <a:r>
              <a:rPr lang="en-US" dirty="0" smtClean="0"/>
              <a:t>?</a:t>
            </a:r>
          </a:p>
          <a:p>
            <a:pPr lvl="1" algn="just"/>
            <a:r>
              <a:rPr lang="en-US" dirty="0" err="1" smtClean="0"/>
              <a:t>Orígen</a:t>
            </a:r>
            <a:r>
              <a:rPr lang="en-US" dirty="0" smtClean="0"/>
              <a:t> </a:t>
            </a:r>
            <a:r>
              <a:rPr lang="en-US" dirty="0" err="1" smtClean="0"/>
              <a:t>extratesticular</a:t>
            </a:r>
            <a:r>
              <a:rPr lang="en-US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000" b="18391"/>
          <a:stretch/>
        </p:blipFill>
        <p:spPr>
          <a:xfrm>
            <a:off x="6247050" y="2032000"/>
            <a:ext cx="2589727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02190"/>
            <a:ext cx="7556313" cy="660363"/>
          </a:xfrm>
        </p:spPr>
        <p:txBody>
          <a:bodyPr/>
          <a:lstStyle/>
          <a:p>
            <a:pPr algn="r"/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 Testicular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30" y="1329430"/>
            <a:ext cx="8546720" cy="5185670"/>
          </a:xfrm>
        </p:spPr>
        <p:txBody>
          <a:bodyPr>
            <a:normAutofit/>
          </a:bodyPr>
          <a:lstStyle/>
          <a:p>
            <a:pPr algn="just"/>
            <a:r>
              <a:rPr lang="es-ES_tradnl" b="1" u="sng" dirty="0" smtClean="0"/>
              <a:t>TRATAMIENTO</a:t>
            </a:r>
            <a:r>
              <a:rPr lang="es-ES_tradnl" dirty="0" smtClean="0"/>
              <a:t> </a:t>
            </a:r>
            <a:r>
              <a:rPr lang="es-ES_tradnl" sz="1400" i="1" dirty="0" smtClean="0"/>
              <a:t>(centros de referencia)</a:t>
            </a:r>
            <a:endParaRPr lang="es-ES_tradnl" sz="1400" dirty="0" smtClean="0"/>
          </a:p>
          <a:p>
            <a:pPr algn="just"/>
            <a:r>
              <a:rPr lang="es-ES_tradnl" dirty="0" smtClean="0"/>
              <a:t>ORQUIECTOMÍA RADICAL </a:t>
            </a:r>
          </a:p>
          <a:p>
            <a:pPr marL="0" indent="0" algn="just">
              <a:buNone/>
            </a:pPr>
            <a:endParaRPr lang="es-ES_tradnl" dirty="0" smtClean="0"/>
          </a:p>
          <a:p>
            <a:pPr algn="just"/>
            <a:r>
              <a:rPr lang="es-ES_tradnl" dirty="0" smtClean="0"/>
              <a:t>ESTADÍO I:</a:t>
            </a:r>
          </a:p>
          <a:p>
            <a:pPr marL="0" indent="0" algn="just">
              <a:buNone/>
            </a:pPr>
            <a:r>
              <a:rPr lang="es-ES_tradnl" dirty="0"/>
              <a:t>	</a:t>
            </a:r>
            <a:r>
              <a:rPr lang="es-ES_tradnl" i="1" dirty="0" smtClean="0"/>
              <a:t>¿¿ADYUVANCIA O SEGUIMIENTO??</a:t>
            </a:r>
          </a:p>
          <a:p>
            <a:pPr marL="0" indent="0" algn="just">
              <a:buNone/>
            </a:pPr>
            <a:r>
              <a:rPr lang="es-ES_tradnl" i="1" dirty="0"/>
              <a:t>	</a:t>
            </a:r>
            <a:endParaRPr lang="es-ES_tradnl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41" y="1189730"/>
            <a:ext cx="2497509" cy="292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8474" y="4303265"/>
            <a:ext cx="12314476" cy="5185670"/>
            <a:chOff x="498474" y="4303265"/>
            <a:chExt cx="12314476" cy="518567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266230" y="4303265"/>
              <a:ext cx="8546720" cy="51856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buFont typeface="Wingdings" pitchFamily="2" charset="2"/>
                <a:buChar char="n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buFont typeface="Wingdings" pitchFamily="2" charset="2"/>
                <a:buChar char="n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77950" indent="-228600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buFont typeface="Wingdings" pitchFamily="2" charset="2"/>
                <a:buChar char="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603375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"/>
                <a:defRPr lang="en-US" sz="18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830388" indent="-228600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buFont typeface="Wingdings" pitchFamily="2" charset="2"/>
                <a:buChar char=""/>
                <a:defRPr lang="en-US" sz="18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"/>
                <a:defRPr lang="en-US" sz="180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endParaRPr lang="es-ES_tradnl" dirty="0" smtClean="0"/>
            </a:p>
            <a:p>
              <a:pPr algn="just"/>
              <a:r>
                <a:rPr lang="es-ES_tradnl" dirty="0" smtClean="0"/>
                <a:t>ESTADIOS II y III: </a:t>
              </a:r>
            </a:p>
            <a:p>
              <a:pPr lvl="1" algn="just"/>
              <a:r>
                <a:rPr lang="es-ES_tradnl" b="1" dirty="0" smtClean="0"/>
                <a:t>Quimioterapia</a:t>
              </a:r>
              <a:r>
                <a:rPr lang="es-ES_tradnl" dirty="0" smtClean="0"/>
                <a:t> basada en platino</a:t>
              </a:r>
            </a:p>
            <a:p>
              <a:pPr lvl="1" algn="just"/>
              <a:r>
                <a:rPr lang="es-ES_tradnl" dirty="0" smtClean="0"/>
                <a:t>Quimioterapia a </a:t>
              </a:r>
              <a:r>
                <a:rPr lang="es-ES_tradnl" b="1" dirty="0" smtClean="0"/>
                <a:t>altas dosis</a:t>
              </a:r>
            </a:p>
            <a:p>
              <a:pPr lvl="1" algn="just"/>
              <a:r>
                <a:rPr lang="es-ES_tradnl" dirty="0" smtClean="0"/>
                <a:t>Rescate quirúrgico. EECC??</a:t>
              </a:r>
            </a:p>
            <a:p>
              <a:pPr lvl="1" algn="just"/>
              <a:r>
                <a:rPr lang="es-ES_tradnl" i="1" dirty="0" smtClean="0"/>
                <a:t>Fertilidad? Impacto Psicológico?</a:t>
              </a:r>
              <a:endParaRPr lang="en-US" i="1" dirty="0" smtClean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74" y="4851399"/>
              <a:ext cx="3250077" cy="1478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71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52843" y="4665382"/>
            <a:ext cx="6191157" cy="83371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s-ES_tradnl" dirty="0" smtClean="0"/>
              <a:t>Dr. Juan </a:t>
            </a:r>
            <a:r>
              <a:rPr lang="es-ES_tradnl" dirty="0" err="1" smtClean="0"/>
              <a:t>Fco</a:t>
            </a:r>
            <a:r>
              <a:rPr lang="es-ES_tradnl" dirty="0" smtClean="0"/>
              <a:t>. Rodr</a:t>
            </a:r>
            <a:r>
              <a:rPr lang="es-ES_tradnl" dirty="0" smtClean="0"/>
              <a:t>íguez Moreno</a:t>
            </a:r>
            <a:endParaRPr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71352" y="5500658"/>
            <a:ext cx="6191157" cy="885825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Unidad de Tumores Genitourinarios, </a:t>
            </a:r>
          </a:p>
          <a:p>
            <a:pPr lvl="0"/>
            <a:r>
              <a:rPr lang="es-ES_tradnl" dirty="0" smtClean="0"/>
              <a:t>Ginecol</a:t>
            </a:r>
            <a:r>
              <a:rPr lang="es-ES_tradnl" dirty="0" smtClean="0"/>
              <a:t>ógicos y Cáncer de Piel</a:t>
            </a:r>
            <a:endParaRPr lang="es-ES_tradnl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2343" y="3700182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i="1" dirty="0" smtClean="0"/>
              <a:t>Gracias!!!</a:t>
            </a:r>
            <a:endParaRPr lang="es-ES_tradnl" sz="4000" b="1" i="1" dirty="0"/>
          </a:p>
        </p:txBody>
      </p:sp>
    </p:spTree>
    <p:extLst>
      <p:ext uri="{BB962C8B-B14F-4D97-AF65-F5344CB8AC3E}">
        <p14:creationId xmlns:p14="http://schemas.microsoft.com/office/powerpoint/2010/main" val="44820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5333</TotalTime>
  <Words>330</Words>
  <Application>Microsoft Macintosh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Advantage</vt:lpstr>
      <vt:lpstr>Dr. Juan Fco. Rodríguez Moreno</vt:lpstr>
      <vt:lpstr>Cáncer Testicular</vt:lpstr>
      <vt:lpstr>Cáncer Testicular</vt:lpstr>
      <vt:lpstr>Cáncer Testicular</vt:lpstr>
      <vt:lpstr>Cáncer Testicular</vt:lpstr>
      <vt:lpstr>Cáncer Testicular</vt:lpstr>
      <vt:lpstr>Cáncer Testicular</vt:lpstr>
      <vt:lpstr>Dr. Juan Fco. Rodríguez Moreno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Francisco Rodríguez Moreno</dc:creator>
  <cp:lastModifiedBy>Juan Francisco Rodríguez Moreno</cp:lastModifiedBy>
  <cp:revision>86</cp:revision>
  <dcterms:created xsi:type="dcterms:W3CDTF">2012-02-27T18:16:11Z</dcterms:created>
  <dcterms:modified xsi:type="dcterms:W3CDTF">2015-11-28T15:17:07Z</dcterms:modified>
</cp:coreProperties>
</file>